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309" r:id="rId3"/>
    <p:sldId id="307" r:id="rId4"/>
    <p:sldId id="258" r:id="rId5"/>
    <p:sldId id="295" r:id="rId6"/>
    <p:sldId id="294" r:id="rId7"/>
    <p:sldId id="310" r:id="rId8"/>
    <p:sldId id="305" r:id="rId9"/>
    <p:sldId id="311" r:id="rId10"/>
    <p:sldId id="313" r:id="rId11"/>
    <p:sldId id="312" r:id="rId12"/>
    <p:sldId id="291" r:id="rId13"/>
    <p:sldId id="278" r:id="rId14"/>
  </p:sldIdLst>
  <p:sldSz cx="10691813" cy="7559675"/>
  <p:notesSz cx="6858000" cy="9144000"/>
  <p:defaultTextStyle>
    <a:defPPr>
      <a:defRPr lang="en-US"/>
    </a:defPPr>
    <a:lvl1pPr marL="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Jenner" initials="MJ" lastIdx="7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6DAD9"/>
    <a:srgbClr val="E30613"/>
    <a:srgbClr val="33373C"/>
    <a:srgbClr val="33FF34"/>
    <a:srgbClr val="828186"/>
    <a:srgbClr val="A5A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54" autoAdjust="0"/>
    <p:restoredTop sz="95135" autoAdjust="0"/>
  </p:normalViewPr>
  <p:slideViewPr>
    <p:cSldViewPr showGuides="1">
      <p:cViewPr varScale="1">
        <p:scale>
          <a:sx n="81" d="100"/>
          <a:sy n="81" d="100"/>
        </p:scale>
        <p:origin x="200" y="272"/>
      </p:cViewPr>
      <p:guideLst>
        <p:guide orient="horz" pos="238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EFA44-0771-4DFC-B26A-9102D4547DD2}" type="datetimeFigureOut">
              <a:rPr lang="en-GB" smtClean="0"/>
              <a:t>20/09/2019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4A314-C704-4C33-84AA-6D9A56C39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10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829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821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605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918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852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626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374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543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976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969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694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0691813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1951039"/>
            <a:ext cx="8018860" cy="1483043"/>
          </a:xfrm>
        </p:spPr>
        <p:txBody>
          <a:bodyPr anchor="b">
            <a:normAutofit/>
          </a:bodyPr>
          <a:lstStyle>
            <a:lvl1pPr algn="ctr">
              <a:defRPr sz="3000" spc="46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6" y="3500438"/>
            <a:ext cx="8018860" cy="1574800"/>
          </a:xfrm>
        </p:spPr>
        <p:txBody>
          <a:bodyPr>
            <a:normAutofit/>
          </a:bodyPr>
          <a:lstStyle>
            <a:lvl1pPr marL="0" indent="0" algn="ctr">
              <a:buNone/>
              <a:defRPr sz="1100" spc="35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4997831"/>
            <a:ext cx="5207000" cy="25618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300" y="2"/>
            <a:ext cx="5205600" cy="21759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40" y="510382"/>
            <a:ext cx="1756800" cy="6649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506" y="610394"/>
            <a:ext cx="1468769" cy="11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1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, text on right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20/09/2019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794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42210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42210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42210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1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Content &amp; 2 x Image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-2"/>
            <a:ext cx="5343525" cy="3779838"/>
          </a:xfrm>
          <a:prstGeom prst="rect">
            <a:avLst/>
          </a:prstGeom>
          <a:solidFill>
            <a:srgbClr val="333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53"/>
          </a:p>
        </p:txBody>
      </p:sp>
      <p:sp>
        <p:nvSpPr>
          <p:cNvPr id="7" name="Rectangle 6"/>
          <p:cNvSpPr/>
          <p:nvPr userDrawn="1"/>
        </p:nvSpPr>
        <p:spPr>
          <a:xfrm>
            <a:off x="5343527" y="3779837"/>
            <a:ext cx="5343525" cy="3779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53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" y="3779837"/>
            <a:ext cx="5343525" cy="3779838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2802" y="4780711"/>
            <a:ext cx="4094252" cy="2133600"/>
          </a:xfrm>
        </p:spPr>
        <p:txBody>
          <a:bodyPr/>
          <a:lstStyle>
            <a:lvl1pPr>
              <a:spcAft>
                <a:spcPts val="1200"/>
              </a:spcAft>
              <a:defRPr sz="1200" spc="320" baseline="0">
                <a:solidFill>
                  <a:schemeClr val="bg1"/>
                </a:solidFill>
              </a:defRPr>
            </a:lvl1pPr>
            <a:lvl2pPr marL="0" indent="0"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 marL="174625" indent="0"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 marL="360363" indent="0"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 marL="534988" indent="0"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B7D4B9-814E-482A-ADA1-7D874ADCE05F}" type="datetime1">
              <a:rPr lang="en-GB" smtClean="0"/>
              <a:t>20/09/2019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18254" y="991259"/>
            <a:ext cx="4094252" cy="2133600"/>
          </a:xfrm>
        </p:spPr>
        <p:txBody>
          <a:bodyPr/>
          <a:lstStyle>
            <a:lvl1pPr>
              <a:spcAft>
                <a:spcPts val="1200"/>
              </a:spcAft>
              <a:defRPr sz="1200" spc="320" baseline="0">
                <a:solidFill>
                  <a:schemeClr val="bg1"/>
                </a:solidFill>
              </a:defRPr>
            </a:lvl1pPr>
            <a:lvl2pPr marL="0" indent="0"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 marL="174625" indent="0"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 marL="360363" indent="0"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 marL="534988" indent="0"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343527" y="0"/>
            <a:ext cx="5343525" cy="3779838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6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with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8" t="55174" r="-3129" b="-1109"/>
          <a:stretch/>
        </p:blipFill>
        <p:spPr>
          <a:xfrm>
            <a:off x="0" y="-1"/>
            <a:ext cx="3974306" cy="2484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206" y="2605088"/>
            <a:ext cx="6286500" cy="3886200"/>
          </a:xfrm>
        </p:spPr>
        <p:txBody>
          <a:bodyPr/>
          <a:lstStyle>
            <a:lvl1pPr>
              <a:spcAft>
                <a:spcPts val="400"/>
              </a:spcAft>
              <a:defRPr sz="1800" spc="400" baseline="0"/>
            </a:lvl1pPr>
            <a:lvl2pPr marL="0" indent="0">
              <a:lnSpc>
                <a:spcPct val="120000"/>
              </a:lnSpc>
              <a:defRPr sz="1400"/>
            </a:lvl2pPr>
            <a:lvl3pPr marL="0" indent="0"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31FA-082D-4023-9E33-93466348B427}" type="datetime1">
              <a:rPr lang="en-GB" smtClean="0"/>
              <a:t>20/09/2019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955" y="4619625"/>
            <a:ext cx="3901858" cy="29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2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038166"/>
          </a:xfrm>
        </p:spPr>
        <p:txBody>
          <a:bodyPr anchor="ctr">
            <a:normAutofit/>
          </a:bodyPr>
          <a:lstStyle>
            <a:lvl1pPr algn="ctr">
              <a:defRPr sz="3200" spc="4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2" b="59997"/>
          <a:stretch/>
        </p:blipFill>
        <p:spPr>
          <a:xfrm>
            <a:off x="2690601" y="4465637"/>
            <a:ext cx="5649824" cy="2508838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9" name="Straight Connector 8"/>
          <p:cNvCxnSpPr/>
          <p:nvPr userDrawn="1"/>
        </p:nvCxnSpPr>
        <p:spPr>
          <a:xfrm>
            <a:off x="1" y="6974475"/>
            <a:ext cx="1069181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13" y="2"/>
            <a:ext cx="5302800" cy="199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6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67" userDrawn="1">
          <p15:clr>
            <a:srgbClr val="FBAE40"/>
          </p15:clr>
        </p15:guide>
        <p15:guide id="3" orient="horz" pos="2381" userDrawn="1">
          <p15:clr>
            <a:srgbClr val="FBAE40"/>
          </p15:clr>
        </p15:guide>
        <p15:guide id="4" orient="horz" pos="296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" y="6974475"/>
            <a:ext cx="1069181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13" y="2"/>
            <a:ext cx="5302800" cy="1993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06" y="2636837"/>
            <a:ext cx="3048000" cy="1153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2" b="59997"/>
          <a:stretch/>
        </p:blipFill>
        <p:spPr>
          <a:xfrm>
            <a:off x="2690601" y="4465637"/>
            <a:ext cx="5649824" cy="2508838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406648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  <p15:guide id="2" pos="3367" userDrawn="1">
          <p15:clr>
            <a:srgbClr val="FBAE40"/>
          </p15:clr>
        </p15:guide>
        <p15:guide id="3" orient="horz" pos="296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D0AC-EB2B-4CC7-9248-133F3FCBBCD8}" type="datetime1">
              <a:rPr lang="en-GB" smtClean="0"/>
              <a:t>20/09/2019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9794240" cy="5267821"/>
          </a:xfrm>
        </p:spPr>
        <p:txBody>
          <a:bodyPr>
            <a:normAutofit/>
          </a:bodyPr>
          <a:lstStyle/>
          <a:p>
            <a:r>
              <a:rPr lang="en-GB" dirty="0"/>
              <a:t>Text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97942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9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9794240" cy="567477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545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20/09/2019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7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4917440" cy="567477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145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3806" y="4364037"/>
            <a:ext cx="266700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5A4E-DED3-46A1-A7CF-EEE1AC785408}" type="datetime1">
              <a:rPr lang="en-GB" smtClean="0"/>
              <a:t>20/09/2019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025106" y="4364037"/>
            <a:ext cx="266700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806406" y="4364037"/>
            <a:ext cx="266700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605306" y="2051737"/>
            <a:ext cx="1944000" cy="1944000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386606" y="2051737"/>
            <a:ext cx="1944000" cy="1944000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7167906" y="2051737"/>
            <a:ext cx="1944000" cy="1944000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1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20/09/2019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22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33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red, text on right">
    <p:bg>
      <p:bgPr>
        <a:solidFill>
          <a:srgbClr val="E306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20/09/2019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794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42210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42210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42210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2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20/09/2019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rmAutofit/>
          </a:bodyPr>
          <a:lstStyle/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4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, text on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20/09/2019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794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42210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42210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42210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665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20/09/2019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04666" y="385818"/>
            <a:ext cx="4917440" cy="56747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z="3600" dirty="0"/>
              <a:t>HEADER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243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666" y="385818"/>
            <a:ext cx="9651366" cy="56747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666" y="953293"/>
            <a:ext cx="9651366" cy="58745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4705" y="6986382"/>
            <a:ext cx="2180481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spc="150" baseline="0">
                <a:solidFill>
                  <a:schemeClr val="tx2"/>
                </a:solidFill>
              </a:defRPr>
            </a:lvl1pPr>
          </a:lstStyle>
          <a:p>
            <a:fld id="{C1209DAD-92F4-4EEF-A8EA-9263434B5E48}" type="datetime1">
              <a:rPr lang="en-GB" smtClean="0"/>
              <a:t>20/09/2019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666" y="6986382"/>
            <a:ext cx="6670040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spc="15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55188" y="6986382"/>
            <a:ext cx="800845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spc="150" baseline="0">
                <a:solidFill>
                  <a:schemeClr val="tx2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3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0" r:id="rId3"/>
    <p:sldLayoutId id="2147483658" r:id="rId4"/>
    <p:sldLayoutId id="2147483656" r:id="rId5"/>
    <p:sldLayoutId id="2147483673" r:id="rId6"/>
    <p:sldLayoutId id="2147483668" r:id="rId7"/>
    <p:sldLayoutId id="2147483674" r:id="rId8"/>
    <p:sldLayoutId id="2147483669" r:id="rId9"/>
    <p:sldLayoutId id="2147483675" r:id="rId10"/>
    <p:sldLayoutId id="2147483666" r:id="rId11"/>
    <p:sldLayoutId id="2147483664" r:id="rId12"/>
    <p:sldLayoutId id="2147483651" r:id="rId13"/>
    <p:sldLayoutId id="214748367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755957" rtl="0" eaLnBrk="1" latinLnBrk="0" hangingPunct="1">
        <a:lnSpc>
          <a:spcPct val="100000"/>
        </a:lnSpc>
        <a:spcBef>
          <a:spcPct val="0"/>
        </a:spcBef>
        <a:buNone/>
        <a:defRPr sz="3600" kern="1200" cap="all" spc="38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1pPr>
      <a:lvl2pPr marL="180975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358775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53975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71755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078883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861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840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819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79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57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36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915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93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72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851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829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lent-gpd.firebaseapp.com/reading/Tuckman_1965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tiff"/><Relationship Id="rId4" Type="http://schemas.openxmlformats.org/officeDocument/2006/relationships/hyperlink" Target="https://solent-gpd.firebaseapp.com/reading/Tuckman_1977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773906" y="2103437"/>
            <a:ext cx="9753599" cy="1142998"/>
          </a:xfrm>
        </p:spPr>
        <p:txBody>
          <a:bodyPr/>
          <a:lstStyle/>
          <a:p>
            <a:r>
              <a:rPr lang="en-GB" dirty="0"/>
              <a:t>GRADUATE Professional Development </a:t>
            </a:r>
            <a:br>
              <a:rPr lang="en-GB" dirty="0"/>
            </a:br>
            <a:r>
              <a:rPr lang="en-GB" dirty="0"/>
              <a:t>Week 1</a:t>
            </a:r>
          </a:p>
        </p:txBody>
      </p:sp>
    </p:spTree>
    <p:extLst>
      <p:ext uri="{BB962C8B-B14F-4D97-AF65-F5344CB8AC3E}">
        <p14:creationId xmlns:p14="http://schemas.microsoft.com/office/powerpoint/2010/main" val="31592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4DAC7-27DF-8A46-B4FD-0A4B239E4232}"/>
              </a:ext>
            </a:extLst>
          </p:cNvPr>
          <p:cNvSpPr txBox="1"/>
          <p:nvPr/>
        </p:nvSpPr>
        <p:spPr>
          <a:xfrm>
            <a:off x="3136106" y="2789237"/>
            <a:ext cx="45720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Assessment 1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767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2FA5B-09C7-114E-AAB7-74BFC6CF3187}"/>
              </a:ext>
            </a:extLst>
          </p:cNvPr>
          <p:cNvSpPr/>
          <p:nvPr/>
        </p:nvSpPr>
        <p:spPr>
          <a:xfrm>
            <a:off x="1051813" y="4124060"/>
            <a:ext cx="8686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u="sng" dirty="0">
                <a:solidFill>
                  <a:schemeClr val="bg1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TUCKMAN, B. 1965. Developmental sequence in small groups. </a:t>
            </a:r>
            <a:r>
              <a:rPr lang="en-GB" sz="3000" i="1" u="sng" dirty="0">
                <a:solidFill>
                  <a:schemeClr val="bg1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Psychological Bulletin</a:t>
            </a:r>
            <a:r>
              <a:rPr lang="en-GB" sz="3000" u="sng" dirty="0">
                <a:solidFill>
                  <a:schemeClr val="bg1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63(6), 384–399</a:t>
            </a:r>
            <a:endParaRPr lang="en-GB" sz="3000" u="sng" dirty="0">
              <a:solidFill>
                <a:schemeClr val="bg1"/>
              </a:solidFill>
              <a:latin typeface="-apple-system"/>
            </a:endParaRPr>
          </a:p>
          <a:p>
            <a:endParaRPr lang="en-GB" sz="3000" b="1" dirty="0">
              <a:solidFill>
                <a:schemeClr val="bg1"/>
              </a:solidFill>
              <a:latin typeface="-apple-system"/>
            </a:endParaRPr>
          </a:p>
          <a:p>
            <a:r>
              <a:rPr lang="en-GB" sz="3000" dirty="0">
                <a:solidFill>
                  <a:schemeClr val="bg1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TUCKMAN, B. AND A. JENSON,1977. Stages of Small-Group Development Revisited. </a:t>
            </a:r>
            <a:r>
              <a:rPr lang="en-GB" sz="3000" i="1" dirty="0">
                <a:solidFill>
                  <a:schemeClr val="bg1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Group &amp; Organization Studies</a:t>
            </a:r>
            <a:r>
              <a:rPr lang="en-GB" sz="3000" dirty="0">
                <a:solidFill>
                  <a:schemeClr val="bg1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2(4),419-427</a:t>
            </a:r>
            <a:endParaRPr lang="en-GB" sz="3000" b="1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4DAC7-27DF-8A46-B4FD-0A4B239E4232}"/>
              </a:ext>
            </a:extLst>
          </p:cNvPr>
          <p:cNvSpPr txBox="1"/>
          <p:nvPr/>
        </p:nvSpPr>
        <p:spPr>
          <a:xfrm>
            <a:off x="3212306" y="293686"/>
            <a:ext cx="3657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Key Readings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E557B7-29FB-424C-A958-EEA0629F9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713" y="1079642"/>
            <a:ext cx="6477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0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C70AC-36C0-2242-A130-C4E6753C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97"/>
            <a:ext cx="11319423" cy="75298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124591"/>
            <a:ext cx="11292636" cy="7684265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42926" y="1105964"/>
            <a:ext cx="9613107" cy="55707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500" b="1" dirty="0">
                <a:solidFill>
                  <a:schemeClr val="bg1"/>
                </a:solidFill>
              </a:rPr>
              <a:t>To help us reflect on our groups performance, we are going to use Tuckman's (1965) model of 'DEVELOPMENTAL SEQUENCE IN SMALL GROUP’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5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500" b="1" dirty="0">
                <a:solidFill>
                  <a:schemeClr val="bg1"/>
                </a:solidFill>
              </a:rPr>
              <a:t>Tuckman 1965 reviewed 50 studies around group formation</a:t>
            </a:r>
          </a:p>
          <a:p>
            <a:endParaRPr lang="en-GB" sz="25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500" b="1" dirty="0">
                <a:solidFill>
                  <a:schemeClr val="bg1"/>
                </a:solidFill>
              </a:rPr>
              <a:t>Tuckman </a:t>
            </a:r>
            <a:r>
              <a:rPr lang="en-GB" sz="2500" b="1" dirty="0" err="1">
                <a:solidFill>
                  <a:schemeClr val="bg1"/>
                </a:solidFill>
              </a:rPr>
              <a:t>catorgarises</a:t>
            </a:r>
            <a:r>
              <a:rPr lang="en-GB" sz="2500" b="1" dirty="0">
                <a:solidFill>
                  <a:schemeClr val="bg1"/>
                </a:solidFill>
              </a:rPr>
              <a:t> these studies into Training, Therapeutic, Natural and Laboratory group settings</a:t>
            </a:r>
          </a:p>
          <a:p>
            <a:endParaRPr lang="en-GB" sz="25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500" b="1" dirty="0">
                <a:solidFill>
                  <a:schemeClr val="bg1"/>
                </a:solidFill>
              </a:rPr>
              <a:t>After analysing the literature he came up with the following group formation stages norming, forming, storming, performing and adjourning</a:t>
            </a:r>
          </a:p>
          <a:p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endParaRPr lang="en-US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32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1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C70AC-36C0-2242-A130-C4E6753C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97"/>
            <a:ext cx="11319423" cy="75298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124591"/>
            <a:ext cx="11292636" cy="7684265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/>
          </a:p>
        </p:txBody>
      </p:sp>
      <p:sp>
        <p:nvSpPr>
          <p:cNvPr id="11" name="Rectangle 10"/>
          <p:cNvSpPr/>
          <p:nvPr/>
        </p:nvSpPr>
        <p:spPr>
          <a:xfrm>
            <a:off x="1946594" y="350837"/>
            <a:ext cx="678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Course Structure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88512" y="2209685"/>
            <a:ext cx="7667098" cy="31700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A weekly 1 hour lecture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b="1" dirty="0">
                <a:solidFill>
                  <a:schemeClr val="bg1"/>
                </a:solidFill>
              </a:rPr>
              <a:t>A weekly 2 hour seminar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b="1" dirty="0">
                <a:solidFill>
                  <a:schemeClr val="bg1"/>
                </a:solidFill>
              </a:rPr>
              <a:t>2 assessments each worth 50%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buAutoNum type="arabicPeriod" startAt="2"/>
            </a:pPr>
            <a:endParaRPr lang="en-US" sz="2400" b="1" dirty="0">
              <a:solidFill>
                <a:schemeClr val="bg1"/>
              </a:solidFill>
            </a:endParaRPr>
          </a:p>
          <a:p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endParaRPr lang="en-US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156" t="-492" r="155" b="660"/>
          <a:stretch/>
        </p:blipFill>
        <p:spPr>
          <a:xfrm>
            <a:off x="-16824" y="-106363"/>
            <a:ext cx="10708638" cy="76660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60" y="-90496"/>
            <a:ext cx="10708638" cy="7666038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77270" y="157147"/>
            <a:ext cx="7666512" cy="15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Assessment 1 (Reflective Report)</a:t>
            </a:r>
          </a:p>
          <a:p>
            <a:pPr algn="ctr"/>
            <a:r>
              <a:rPr lang="en-GB" b="1" dirty="0"/>
              <a:t>(Due: 15th Nov, 2019 )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AF269-46F5-B94D-A93A-1C9905AF3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048" y="8809037"/>
            <a:ext cx="6807200" cy="4508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920582-C1F8-8647-B7CD-E635B3191103}"/>
              </a:ext>
            </a:extLst>
          </p:cNvPr>
          <p:cNvSpPr/>
          <p:nvPr/>
        </p:nvSpPr>
        <p:spPr>
          <a:xfrm>
            <a:off x="711778" y="1390642"/>
            <a:ext cx="9739527" cy="1676400"/>
          </a:xfrm>
          <a:prstGeom prst="roundRect">
            <a:avLst/>
          </a:prstGeom>
          <a:solidFill>
            <a:srgbClr val="92D05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75393-A6D3-394C-A521-7B4D1077165E}"/>
              </a:ext>
            </a:extLst>
          </p:cNvPr>
          <p:cNvSpPr txBox="1"/>
          <p:nvPr/>
        </p:nvSpPr>
        <p:spPr>
          <a:xfrm>
            <a:off x="1002506" y="1940106"/>
            <a:ext cx="28194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Exploration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198D23F-DB57-E14C-81C5-F5E9CEB90434}"/>
              </a:ext>
            </a:extLst>
          </p:cNvPr>
          <p:cNvSpPr/>
          <p:nvPr/>
        </p:nvSpPr>
        <p:spPr>
          <a:xfrm>
            <a:off x="3364011" y="1520575"/>
            <a:ext cx="4953153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on small group development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6F666C5-6C55-3D4B-9A31-D64B4943DC14}"/>
              </a:ext>
            </a:extLst>
          </p:cNvPr>
          <p:cNvSpPr/>
          <p:nvPr/>
        </p:nvSpPr>
        <p:spPr>
          <a:xfrm>
            <a:off x="711777" y="3240108"/>
            <a:ext cx="9739527" cy="1676400"/>
          </a:xfrm>
          <a:prstGeom prst="roundRect">
            <a:avLst/>
          </a:prstGeom>
          <a:solidFill>
            <a:srgbClr val="92D05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CF459E9-CD90-EE49-9ECD-80090060C209}"/>
              </a:ext>
            </a:extLst>
          </p:cNvPr>
          <p:cNvSpPr/>
          <p:nvPr/>
        </p:nvSpPr>
        <p:spPr>
          <a:xfrm>
            <a:off x="3393190" y="3413026"/>
            <a:ext cx="4923974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the formation of your own group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976A1D-D878-A145-A1B6-43B7F62D6BA7}"/>
              </a:ext>
            </a:extLst>
          </p:cNvPr>
          <p:cNvSpPr txBox="1"/>
          <p:nvPr/>
        </p:nvSpPr>
        <p:spPr>
          <a:xfrm>
            <a:off x="1154906" y="3853349"/>
            <a:ext cx="28194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Observe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52D7C28-961B-E94E-96F0-7CFA1FEB79E3}"/>
              </a:ext>
            </a:extLst>
          </p:cNvPr>
          <p:cNvSpPr/>
          <p:nvPr/>
        </p:nvSpPr>
        <p:spPr>
          <a:xfrm>
            <a:off x="711777" y="5203083"/>
            <a:ext cx="9739527" cy="1676400"/>
          </a:xfrm>
          <a:prstGeom prst="roundRect">
            <a:avLst/>
          </a:prstGeom>
          <a:solidFill>
            <a:srgbClr val="92D05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BFB17C-A52E-9E49-8E01-140897E54C63}"/>
              </a:ext>
            </a:extLst>
          </p:cNvPr>
          <p:cNvSpPr txBox="1"/>
          <p:nvPr/>
        </p:nvSpPr>
        <p:spPr>
          <a:xfrm>
            <a:off x="1196381" y="5865721"/>
            <a:ext cx="28194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Evaluate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271CA47-B409-2142-B4B6-1EFF4EF9402D}"/>
              </a:ext>
            </a:extLst>
          </p:cNvPr>
          <p:cNvSpPr/>
          <p:nvPr/>
        </p:nvSpPr>
        <p:spPr>
          <a:xfrm>
            <a:off x="3393190" y="5356831"/>
            <a:ext cx="4923974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performance of your group</a:t>
            </a:r>
          </a:p>
        </p:txBody>
      </p:sp>
    </p:spTree>
    <p:extLst>
      <p:ext uri="{BB962C8B-B14F-4D97-AF65-F5344CB8AC3E}">
        <p14:creationId xmlns:p14="http://schemas.microsoft.com/office/powerpoint/2010/main" val="380415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156" t="-492" r="155" b="660"/>
          <a:stretch/>
        </p:blipFill>
        <p:spPr>
          <a:xfrm>
            <a:off x="-16824" y="-106363"/>
            <a:ext cx="10708638" cy="76660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60" y="-90496"/>
            <a:ext cx="10708638" cy="7666038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946594" y="350837"/>
            <a:ext cx="7666512" cy="15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Assessment 2 (Project Proposal)</a:t>
            </a:r>
          </a:p>
          <a:p>
            <a:pPr algn="ctr"/>
            <a:r>
              <a:rPr lang="en-GB" b="1" dirty="0"/>
              <a:t>Due: 10th Jan, 2020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AF269-46F5-B94D-A93A-1C9905AF3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048" y="8809037"/>
            <a:ext cx="6807200" cy="4508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920582-C1F8-8647-B7CD-E635B3191103}"/>
              </a:ext>
            </a:extLst>
          </p:cNvPr>
          <p:cNvSpPr/>
          <p:nvPr/>
        </p:nvSpPr>
        <p:spPr>
          <a:xfrm>
            <a:off x="711778" y="1390642"/>
            <a:ext cx="9739527" cy="1676400"/>
          </a:xfrm>
          <a:prstGeom prst="roundRect">
            <a:avLst/>
          </a:prstGeom>
          <a:solidFill>
            <a:srgbClr val="92D05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75393-A6D3-394C-A521-7B4D1077165E}"/>
              </a:ext>
            </a:extLst>
          </p:cNvPr>
          <p:cNvSpPr txBox="1"/>
          <p:nvPr/>
        </p:nvSpPr>
        <p:spPr>
          <a:xfrm>
            <a:off x="1002506" y="1940106"/>
            <a:ext cx="28194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Exploration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198D23F-DB57-E14C-81C5-F5E9CEB90434}"/>
              </a:ext>
            </a:extLst>
          </p:cNvPr>
          <p:cNvSpPr/>
          <p:nvPr/>
        </p:nvSpPr>
        <p:spPr>
          <a:xfrm>
            <a:off x="2679448" y="1570037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014FF13-24AF-5240-9E1D-A74CE4B08A93}"/>
              </a:ext>
            </a:extLst>
          </p:cNvPr>
          <p:cNvSpPr/>
          <p:nvPr/>
        </p:nvSpPr>
        <p:spPr>
          <a:xfrm>
            <a:off x="5117306" y="1570037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Hypothesis/ Research Question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445A749-4634-5549-A1C6-23C5F6A73D1B}"/>
              </a:ext>
            </a:extLst>
          </p:cNvPr>
          <p:cNvSpPr/>
          <p:nvPr/>
        </p:nvSpPr>
        <p:spPr>
          <a:xfrm>
            <a:off x="7582060" y="1570037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Literature Review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6F666C5-6C55-3D4B-9A31-D64B4943DC14}"/>
              </a:ext>
            </a:extLst>
          </p:cNvPr>
          <p:cNvSpPr/>
          <p:nvPr/>
        </p:nvSpPr>
        <p:spPr>
          <a:xfrm>
            <a:off x="711777" y="3240108"/>
            <a:ext cx="9739527" cy="1676400"/>
          </a:xfrm>
          <a:prstGeom prst="roundRect">
            <a:avLst/>
          </a:prstGeom>
          <a:solidFill>
            <a:srgbClr val="92D05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CF459E9-CD90-EE49-9ECD-80090060C209}"/>
              </a:ext>
            </a:extLst>
          </p:cNvPr>
          <p:cNvSpPr/>
          <p:nvPr/>
        </p:nvSpPr>
        <p:spPr>
          <a:xfrm>
            <a:off x="3393190" y="3413026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Methods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58ACF55-F074-DF44-8159-FB435692A9CE}"/>
              </a:ext>
            </a:extLst>
          </p:cNvPr>
          <p:cNvSpPr/>
          <p:nvPr/>
        </p:nvSpPr>
        <p:spPr>
          <a:xfrm>
            <a:off x="6031706" y="3413026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Schedule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8B385F-A6FE-1446-956D-508404F7B2E6}"/>
              </a:ext>
            </a:extLst>
          </p:cNvPr>
          <p:cNvSpPr txBox="1"/>
          <p:nvPr/>
        </p:nvSpPr>
        <p:spPr>
          <a:xfrm>
            <a:off x="971440" y="5468650"/>
            <a:ext cx="9220200" cy="769441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</a:rPr>
              <a:t>Assessment 2 – Project Proposal 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9BEF0316-027B-674A-8733-C6DC24380C1A}"/>
              </a:ext>
            </a:extLst>
          </p:cNvPr>
          <p:cNvSpPr/>
          <p:nvPr/>
        </p:nvSpPr>
        <p:spPr>
          <a:xfrm>
            <a:off x="5193506" y="4916508"/>
            <a:ext cx="1066529" cy="6502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976A1D-D878-A145-A1B6-43B7F62D6BA7}"/>
              </a:ext>
            </a:extLst>
          </p:cNvPr>
          <p:cNvSpPr txBox="1"/>
          <p:nvPr/>
        </p:nvSpPr>
        <p:spPr>
          <a:xfrm>
            <a:off x="1078166" y="3808512"/>
            <a:ext cx="28194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Specification</a:t>
            </a:r>
          </a:p>
        </p:txBody>
      </p:sp>
    </p:spTree>
    <p:extLst>
      <p:ext uri="{BB962C8B-B14F-4D97-AF65-F5344CB8AC3E}">
        <p14:creationId xmlns:p14="http://schemas.microsoft.com/office/powerpoint/2010/main" val="889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156" t="-492" r="155" b="660"/>
          <a:stretch/>
        </p:blipFill>
        <p:spPr>
          <a:xfrm>
            <a:off x="-16824" y="-106363"/>
            <a:ext cx="10708638" cy="76660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60" y="-90496"/>
            <a:ext cx="10708638" cy="7666038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946594" y="350837"/>
            <a:ext cx="7666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Final Year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AF269-46F5-B94D-A93A-1C9905AF3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048" y="8809037"/>
            <a:ext cx="6807200" cy="4508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920582-C1F8-8647-B7CD-E635B3191103}"/>
              </a:ext>
            </a:extLst>
          </p:cNvPr>
          <p:cNvSpPr/>
          <p:nvPr/>
        </p:nvSpPr>
        <p:spPr>
          <a:xfrm>
            <a:off x="711778" y="1390642"/>
            <a:ext cx="9739527" cy="1676400"/>
          </a:xfrm>
          <a:prstGeom prst="roundRect">
            <a:avLst/>
          </a:prstGeom>
          <a:solidFill>
            <a:srgbClr val="92D05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75393-A6D3-394C-A521-7B4D1077165E}"/>
              </a:ext>
            </a:extLst>
          </p:cNvPr>
          <p:cNvSpPr txBox="1"/>
          <p:nvPr/>
        </p:nvSpPr>
        <p:spPr>
          <a:xfrm>
            <a:off x="798558" y="1977699"/>
            <a:ext cx="28194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198D23F-DB57-E14C-81C5-F5E9CEB90434}"/>
              </a:ext>
            </a:extLst>
          </p:cNvPr>
          <p:cNvSpPr/>
          <p:nvPr/>
        </p:nvSpPr>
        <p:spPr>
          <a:xfrm>
            <a:off x="3327974" y="1665573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 artifact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014FF13-24AF-5240-9E1D-A74CE4B08A93}"/>
              </a:ext>
            </a:extLst>
          </p:cNvPr>
          <p:cNvSpPr/>
          <p:nvPr/>
        </p:nvSpPr>
        <p:spPr>
          <a:xfrm>
            <a:off x="6114804" y="1675240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data collection methods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6F666C5-6C55-3D4B-9A31-D64B4943DC14}"/>
              </a:ext>
            </a:extLst>
          </p:cNvPr>
          <p:cNvSpPr/>
          <p:nvPr/>
        </p:nvSpPr>
        <p:spPr>
          <a:xfrm>
            <a:off x="711777" y="3240108"/>
            <a:ext cx="9739527" cy="1676400"/>
          </a:xfrm>
          <a:prstGeom prst="roundRect">
            <a:avLst/>
          </a:prstGeom>
          <a:solidFill>
            <a:srgbClr val="92D05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CF459E9-CD90-EE49-9ECD-80090060C209}"/>
              </a:ext>
            </a:extLst>
          </p:cNvPr>
          <p:cNvSpPr/>
          <p:nvPr/>
        </p:nvSpPr>
        <p:spPr>
          <a:xfrm>
            <a:off x="3393190" y="3413026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Data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58ACF55-F074-DF44-8159-FB435692A9CE}"/>
              </a:ext>
            </a:extLst>
          </p:cNvPr>
          <p:cNvSpPr/>
          <p:nvPr/>
        </p:nvSpPr>
        <p:spPr>
          <a:xfrm>
            <a:off x="6031706" y="3413026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Answer Research Question/Hypothesis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8B385F-A6FE-1446-956D-508404F7B2E6}"/>
              </a:ext>
            </a:extLst>
          </p:cNvPr>
          <p:cNvSpPr txBox="1"/>
          <p:nvPr/>
        </p:nvSpPr>
        <p:spPr>
          <a:xfrm>
            <a:off x="971440" y="5468650"/>
            <a:ext cx="9220200" cy="769441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</a:rPr>
              <a:t>Final Year Project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9BEF0316-027B-674A-8733-C6DC24380C1A}"/>
              </a:ext>
            </a:extLst>
          </p:cNvPr>
          <p:cNvSpPr/>
          <p:nvPr/>
        </p:nvSpPr>
        <p:spPr>
          <a:xfrm>
            <a:off x="5048275" y="4912578"/>
            <a:ext cx="1066529" cy="6502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D54E05-74B3-DA48-8255-96B73A3C5BD7}"/>
              </a:ext>
            </a:extLst>
          </p:cNvPr>
          <p:cNvSpPr txBox="1"/>
          <p:nvPr/>
        </p:nvSpPr>
        <p:spPr>
          <a:xfrm>
            <a:off x="876790" y="3742523"/>
            <a:ext cx="28194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56671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691812" cy="755967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98CD0-570D-9E41-80F2-7B6729416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l="7829" r="15746"/>
          <a:stretch/>
        </p:blipFill>
        <p:spPr>
          <a:xfrm>
            <a:off x="20" y="1"/>
            <a:ext cx="10691792" cy="75596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36476" y="1904708"/>
            <a:ext cx="8018859" cy="319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science (what leads to the truth)?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51092" y="7006698"/>
            <a:ext cx="2405658" cy="4024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7B914098-EA5F-4E0F-8262-B37EEDEAEE84}" type="slidenum">
              <a:rPr lang="en-US" sz="1200" spc="0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4</a:t>
            </a:fld>
            <a:endParaRPr lang="en-US" sz="1200" spc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67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F67B05-769F-4349-AFFF-1E5D7C841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54163"/>
            <a:ext cx="10984706" cy="109847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54906" y="2083691"/>
            <a:ext cx="8927307" cy="12673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does it mean to be a graduate 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7ED176-AD7A-8043-941F-DC8891BE8764}"/>
              </a:ext>
            </a:extLst>
          </p:cNvPr>
          <p:cNvSpPr/>
          <p:nvPr/>
        </p:nvSpPr>
        <p:spPr>
          <a:xfrm>
            <a:off x="0" y="-1554163"/>
            <a:ext cx="10984706" cy="10984706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51092" y="7006698"/>
            <a:ext cx="2405658" cy="4024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7B914098-EA5F-4E0F-8262-B37EEDEAEE84}" type="slidenum">
              <a:rPr lang="en-US" sz="1200" spc="0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7</a:t>
            </a:fld>
            <a:endParaRPr lang="en-US" sz="1200" spc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4026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47" y="0"/>
            <a:ext cx="11041859" cy="75596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-16826" y="0"/>
            <a:ext cx="11038837" cy="7559675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/>
          </a:p>
          <a:p>
            <a:r>
              <a:rPr lang="en-GB" sz="2800" dirty="0"/>
              <a:t>"Graduates are thought to feel a need to seek and evaluate evidence before coming to a conclusion, not to accept ‘spin’ as readily as non-graduates, to question the status quo, to show intellectual curiosity about the social world" (Biggs 2011, p.111)</a:t>
            </a:r>
          </a:p>
          <a:p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11611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57AA3-88B1-E54A-99A7-B4BC3240B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9" y="427037"/>
            <a:ext cx="10474036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89C150-81DE-3B42-BDA8-5D948095D3C6}"/>
              </a:ext>
            </a:extLst>
          </p:cNvPr>
          <p:cNvSpPr/>
          <p:nvPr/>
        </p:nvSpPr>
        <p:spPr>
          <a:xfrm>
            <a:off x="98780" y="6041656"/>
            <a:ext cx="4886325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(Biggs, 1999)</a:t>
            </a:r>
          </a:p>
        </p:txBody>
      </p:sp>
    </p:spTree>
    <p:extLst>
      <p:ext uri="{BB962C8B-B14F-4D97-AF65-F5344CB8AC3E}">
        <p14:creationId xmlns:p14="http://schemas.microsoft.com/office/powerpoint/2010/main" val="347621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51">
      <a:dk1>
        <a:sysClr val="windowText" lastClr="000000"/>
      </a:dk1>
      <a:lt1>
        <a:sysClr val="window" lastClr="FFFFFF"/>
      </a:lt1>
      <a:dk2>
        <a:srgbClr val="172934"/>
      </a:dk2>
      <a:lt2>
        <a:srgbClr val="E7E6E6"/>
      </a:lt2>
      <a:accent1>
        <a:srgbClr val="E3061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29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outhampton Solent presentation template - new brand" id="{9A111449-8A30-400E-95EF-574DFB6DE763}" vid="{A72177E1-23DC-41FC-BB4E-9853E54FEE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9400</TotalTime>
  <Words>244</Words>
  <Application>Microsoft Macintosh PowerPoint</Application>
  <PresentationFormat>Custom</PresentationFormat>
  <Paragraphs>77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-apple-system</vt:lpstr>
      <vt:lpstr>Arial</vt:lpstr>
      <vt:lpstr>Calibri</vt:lpstr>
      <vt:lpstr>Trebuchet MS</vt:lpstr>
      <vt:lpstr>Office Theme</vt:lpstr>
      <vt:lpstr>GRADUATE Professional Development  Week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Southampton Solent University</dc:creator>
  <cp:lastModifiedBy>Joe Appleton</cp:lastModifiedBy>
  <cp:revision>126</cp:revision>
  <dcterms:created xsi:type="dcterms:W3CDTF">2017-02-28T18:13:28Z</dcterms:created>
  <dcterms:modified xsi:type="dcterms:W3CDTF">2019-09-23T14:19:45Z</dcterms:modified>
</cp:coreProperties>
</file>